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3"/>
  </p:notesMasterIdLst>
  <p:handoutMasterIdLst>
    <p:handoutMasterId r:id="rId24"/>
  </p:handoutMasterIdLst>
  <p:sldIdLst>
    <p:sldId id="307" r:id="rId4"/>
    <p:sldId id="313" r:id="rId5"/>
    <p:sldId id="321" r:id="rId6"/>
    <p:sldId id="259" r:id="rId7"/>
    <p:sldId id="258" r:id="rId8"/>
    <p:sldId id="280" r:id="rId9"/>
    <p:sldId id="310" r:id="rId10"/>
    <p:sldId id="316" r:id="rId11"/>
    <p:sldId id="311" r:id="rId12"/>
    <p:sldId id="314" r:id="rId13"/>
    <p:sldId id="317" r:id="rId14"/>
    <p:sldId id="318" r:id="rId15"/>
    <p:sldId id="315" r:id="rId16"/>
    <p:sldId id="319" r:id="rId17"/>
    <p:sldId id="320" r:id="rId18"/>
    <p:sldId id="279" r:id="rId19"/>
    <p:sldId id="323" r:id="rId20"/>
    <p:sldId id="322" r:id="rId21"/>
    <p:sldId id="297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5" autoAdjust="0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60" y="5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 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25-34</c:v>
                </c:pt>
                <c:pt idx="1">
                  <c:v>18-24</c:v>
                </c:pt>
                <c:pt idx="2">
                  <c:v>35-44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0.33489999999999998</c:v>
                </c:pt>
                <c:pt idx="1">
                  <c:v>0.25169999999999998</c:v>
                </c:pt>
                <c:pt idx="2">
                  <c:v>0.19539999999999999</c:v>
                </c:pt>
                <c:pt idx="3">
                  <c:v>0.21800000000000005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D-3647-BA63-A7E7B8C3B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icons!!!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4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presentation should include your project objectives, the spatial or mathematical model that you built, analysis results, and findings. This will account for 15% of your final grade.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11/25/23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5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11/25/23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9" y="1846217"/>
            <a:ext cx="9744892" cy="259515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Which Neighborhood in Atlanta is Best for a Metal Music Venue Business? </a:t>
            </a:r>
            <a:br>
              <a:rPr lang="en-US" altLang="zh-CN" sz="3600" dirty="0"/>
            </a:br>
            <a:br>
              <a:rPr lang="en-US" altLang="zh-CN" sz="4400" dirty="0"/>
            </a:br>
            <a:r>
              <a:rPr lang="en-US" altLang="zh-CN" sz="2000" dirty="0"/>
              <a:t>Considering Transportation,</a:t>
            </a:r>
            <a:r>
              <a:rPr lang="zh-CN" altLang="en-US" sz="2000" dirty="0"/>
              <a:t> </a:t>
            </a:r>
            <a:r>
              <a:rPr lang="en-US" altLang="zh-CN" sz="2000" dirty="0"/>
              <a:t>Demographic,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Urban</a:t>
            </a:r>
            <a:r>
              <a:rPr lang="zh-CN" altLang="en-US" sz="2000" dirty="0"/>
              <a:t> </a:t>
            </a:r>
            <a:r>
              <a:rPr lang="en-US" altLang="zh-CN" sz="2000" dirty="0"/>
              <a:t>Planning Factors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Tingyu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15482"/>
            <a:ext cx="7329162" cy="51853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C36EB-187D-7D8F-6586-2B9B145DB090}"/>
              </a:ext>
            </a:extLst>
          </p:cNvPr>
          <p:cNvSpPr txBox="1"/>
          <p:nvPr/>
        </p:nvSpPr>
        <p:spPr>
          <a:xfrm>
            <a:off x="7899400" y="1215482"/>
            <a:ext cx="29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Insights: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12160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1000" y="1215482"/>
            <a:ext cx="7329162" cy="51853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63F55-A598-4569-F9EE-752BBBF31D9C}"/>
              </a:ext>
            </a:extLst>
          </p:cNvPr>
          <p:cNvSpPr txBox="1"/>
          <p:nvPr/>
        </p:nvSpPr>
        <p:spPr>
          <a:xfrm>
            <a:off x="7899400" y="1215482"/>
            <a:ext cx="29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Insights: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13013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1000" y="1215482"/>
            <a:ext cx="7329162" cy="51853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55D6A-C745-063F-3DDE-1193B150E202}"/>
              </a:ext>
            </a:extLst>
          </p:cNvPr>
          <p:cNvSpPr txBox="1"/>
          <p:nvPr/>
        </p:nvSpPr>
        <p:spPr>
          <a:xfrm>
            <a:off x="7899400" y="1215482"/>
            <a:ext cx="29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Insights: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0517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DF8E4C-1240-99B7-9ADB-AEE41100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0" y="1215482"/>
            <a:ext cx="7329162" cy="5185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A961-47BA-402B-5943-7B1D05FAF714}"/>
              </a:ext>
            </a:extLst>
          </p:cNvPr>
          <p:cNvSpPr txBox="1"/>
          <p:nvPr/>
        </p:nvSpPr>
        <p:spPr>
          <a:xfrm>
            <a:off x="7899400" y="1215482"/>
            <a:ext cx="2984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Insights:</a:t>
            </a:r>
          </a:p>
          <a:p>
            <a:endParaRPr lang="en-US" dirty="0"/>
          </a:p>
          <a:p>
            <a:r>
              <a:rPr lang="en-US" dirty="0"/>
              <a:t>Contextual Information: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0223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2ABBF-4E40-7C12-521F-0A9B26130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15483"/>
            <a:ext cx="5715000" cy="40433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Zoning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0577A-0225-92A3-510C-F928BB86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64" y="1215481"/>
            <a:ext cx="5715000" cy="4043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9F3055-A160-F5FA-2928-D16841F75291}"/>
              </a:ext>
            </a:extLst>
          </p:cNvPr>
          <p:cNvSpPr txBox="1"/>
          <p:nvPr/>
        </p:nvSpPr>
        <p:spPr>
          <a:xfrm>
            <a:off x="381000" y="5359207"/>
            <a:ext cx="1143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Insights:</a:t>
            </a:r>
          </a:p>
          <a:p>
            <a:endParaRPr lang="en-US" dirty="0"/>
          </a:p>
          <a:p>
            <a:r>
              <a:rPr lang="en-US" dirty="0"/>
              <a:t>Contextual Information:</a:t>
            </a:r>
            <a:r>
              <a:rPr lang="zh-CN" altLang="en-US" dirty="0"/>
              <a:t> </a:t>
            </a:r>
            <a:r>
              <a:rPr lang="en-US" altLang="zh-CN" dirty="0"/>
              <a:t>Created as a way to reduce vehicle miles traveled and improve air quality, the Atlanta Regional Commission’s Livable Centers Initiative (LCI) is a grant program that incentivizes local jurisdictions to re-envision their communities as vibrant, walkable places that offer increased mobility options, encourage healthy lifestyles and provide improved access to jobs and services.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9283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554581-08C4-AC13-ABF3-459E4801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0" r="3623"/>
          <a:stretch/>
        </p:blipFill>
        <p:spPr>
          <a:xfrm>
            <a:off x="492908" y="1316831"/>
            <a:ext cx="6981713" cy="4224338"/>
          </a:xfrm>
        </p:spPr>
      </p:pic>
    </p:spTree>
    <p:extLst>
      <p:ext uri="{BB962C8B-B14F-4D97-AF65-F5344CB8AC3E}">
        <p14:creationId xmlns:p14="http://schemas.microsoft.com/office/powerpoint/2010/main" val="93569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dirty="0"/>
              <a:t>Integration and Final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Midtown</a:t>
            </a:r>
          </a:p>
          <a:p>
            <a:r>
              <a:rPr lang="en-US" altLang="zh-CN" dirty="0"/>
              <a:t>In-man</a:t>
            </a:r>
            <a:r>
              <a:rPr lang="zh-CN" altLang="en-US" dirty="0"/>
              <a:t> </a:t>
            </a:r>
            <a:r>
              <a:rPr lang="en-US" altLang="zh-CN" dirty="0"/>
              <a:t>Park</a:t>
            </a:r>
          </a:p>
          <a:p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5A01B-500B-0B8C-B97C-6C354387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4052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Midtown</a:t>
            </a:r>
          </a:p>
          <a:p>
            <a:r>
              <a:rPr lang="en-US" altLang="zh-CN" dirty="0"/>
              <a:t>In-man</a:t>
            </a:r>
            <a:r>
              <a:rPr lang="zh-CN" altLang="en-US" dirty="0"/>
              <a:t> </a:t>
            </a:r>
            <a:r>
              <a:rPr lang="en-US" altLang="zh-CN" dirty="0"/>
              <a:t>Park</a:t>
            </a:r>
          </a:p>
          <a:p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5A01B-500B-0B8C-B97C-6C354387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63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485901"/>
            <a:ext cx="11569699" cy="4383088"/>
          </a:xfrm>
        </p:spPr>
        <p:txBody>
          <a:bodyPr/>
          <a:lstStyle/>
          <a:p>
            <a:r>
              <a:rPr lang="en-US" altLang="zh-CN" dirty="0"/>
              <a:t>Midtown</a:t>
            </a:r>
          </a:p>
          <a:p>
            <a:r>
              <a:rPr lang="en-US" altLang="zh-CN" dirty="0"/>
              <a:t>In-man</a:t>
            </a:r>
            <a:r>
              <a:rPr lang="zh-CN" altLang="en-US" dirty="0"/>
              <a:t> </a:t>
            </a:r>
            <a:r>
              <a:rPr lang="en-US" altLang="zh-CN" dirty="0"/>
              <a:t>Park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83536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br>
              <a:rPr lang="en-US" altLang="zh-CN" dirty="0"/>
            </a:br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comments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suggestions!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826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893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Topic and Objectives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Restriction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12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marL="0" indent="0">
              <a:buNone/>
            </a:pPr>
            <a:r>
              <a:rPr lang="en-US" altLang="zh-CN" dirty="0"/>
              <a:t>13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marL="0" indent="0">
              <a:buNone/>
            </a:pPr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 Evaluate the accessibility to current music venues.</a:t>
            </a:r>
          </a:p>
          <a:p>
            <a:pPr>
              <a:buFont typeface="+mj-lt"/>
              <a:buAutoNum type="arabicPeriod"/>
            </a:pPr>
            <a:r>
              <a:rPr lang="en-US" dirty="0"/>
              <a:t> Identify neighborhoods with high potential for establishing music venues, considering transport, demographic, and urban planning factors</a:t>
            </a:r>
            <a:r>
              <a:rPr lang="en-US" altLang="zh-CN" dirty="0"/>
              <a:t>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Contribute to promotion of a vibrant music scene in Atlanta.</a:t>
            </a:r>
          </a:p>
        </p:txBody>
      </p:sp>
      <p:pic>
        <p:nvPicPr>
          <p:cNvPr id="1026" name="Picture 2" descr="照片">
            <a:extLst>
              <a:ext uri="{FF2B5EF4-FFF2-40B4-BE49-F238E27FC236}">
                <a16:creationId xmlns:a16="http://schemas.microsoft.com/office/drawing/2014/main" id="{4FE70760-0070-B667-5406-BEB56C07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429000"/>
            <a:ext cx="3556721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照片">
            <a:extLst>
              <a:ext uri="{FF2B5EF4-FFF2-40B4-BE49-F238E27FC236}">
                <a16:creationId xmlns:a16="http://schemas.microsoft.com/office/drawing/2014/main" id="{A5BE968C-476D-7975-1A18-5CB8C687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60" y="3429000"/>
            <a:ext cx="4000077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8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DF82-94B7-C4B9-2AC0-22191188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0F9-EA3F-92D0-0715-783CAE541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424" y="1215482"/>
            <a:ext cx="3200574" cy="49821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1700" dirty="0"/>
              <a:t>ArcGIS</a:t>
            </a:r>
            <a:r>
              <a:rPr lang="zh-CN" altLang="en-US" sz="1700" dirty="0"/>
              <a:t> </a:t>
            </a:r>
            <a:r>
              <a:rPr lang="en-US" altLang="zh-CN" sz="1700" dirty="0"/>
              <a:t>Pro:</a:t>
            </a:r>
            <a:r>
              <a:rPr lang="zh-CN" altLang="en-US" sz="1700" dirty="0"/>
              <a:t> </a:t>
            </a:r>
            <a:r>
              <a:rPr lang="en-US" altLang="zh-CN" sz="1700" dirty="0"/>
              <a:t>Service</a:t>
            </a:r>
            <a:r>
              <a:rPr lang="zh-CN" altLang="en-US" sz="1700" dirty="0"/>
              <a:t> </a:t>
            </a:r>
            <a:r>
              <a:rPr lang="en-US" altLang="zh-CN" sz="1700" dirty="0"/>
              <a:t>Area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QGIS:</a:t>
            </a:r>
            <a:r>
              <a:rPr lang="zh-CN" altLang="en-US" sz="1700" dirty="0"/>
              <a:t> </a:t>
            </a:r>
            <a:r>
              <a:rPr lang="en-US" altLang="zh-CN" sz="1700" dirty="0"/>
              <a:t>Join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by</a:t>
            </a:r>
            <a:r>
              <a:rPr lang="zh-CN" altLang="en-US" sz="1700" dirty="0"/>
              <a:t> </a:t>
            </a:r>
            <a:r>
              <a:rPr lang="en-US" altLang="zh-CN" sz="1700" dirty="0"/>
              <a:t>location,</a:t>
            </a:r>
            <a:r>
              <a:rPr lang="zh-CN" altLang="en-US" sz="1700" dirty="0"/>
              <a:t> </a:t>
            </a:r>
            <a:r>
              <a:rPr lang="en-US" altLang="zh-CN" sz="1700" dirty="0"/>
              <a:t>Field</a:t>
            </a:r>
            <a:r>
              <a:rPr lang="zh-CN" altLang="en-US" sz="1700" dirty="0"/>
              <a:t> </a:t>
            </a:r>
            <a:r>
              <a:rPr lang="en-US" altLang="zh-CN" sz="1700" dirty="0"/>
              <a:t>Calculator,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Table</a:t>
            </a:r>
            <a:r>
              <a:rPr lang="zh-CN" altLang="en-US" sz="1700" dirty="0"/>
              <a:t> </a:t>
            </a:r>
            <a:r>
              <a:rPr lang="en-US" altLang="zh-CN" sz="1700" dirty="0"/>
              <a:t>Edit,</a:t>
            </a:r>
            <a:r>
              <a:rPr lang="zh-CN" altLang="en-US" sz="1700" dirty="0"/>
              <a:t> </a:t>
            </a:r>
            <a:r>
              <a:rPr lang="en-US" altLang="zh-CN" sz="1700" dirty="0"/>
              <a:t>Layouts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Python: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 err="1"/>
              <a:t>OSMnx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Network</a:t>
            </a:r>
            <a:r>
              <a:rPr lang="zh-CN" altLang="en-US" sz="1700" dirty="0"/>
              <a:t> </a:t>
            </a:r>
            <a:r>
              <a:rPr lang="en-US" altLang="zh-CN" sz="1700" dirty="0"/>
              <a:t>analysis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collection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/>
              <a:t>Folium:</a:t>
            </a:r>
            <a:r>
              <a:rPr lang="zh-CN" altLang="en-US" sz="1700" dirty="0"/>
              <a:t> </a:t>
            </a:r>
            <a:r>
              <a:rPr lang="en-US" altLang="zh-CN" sz="1700" dirty="0"/>
              <a:t>Interactive</a:t>
            </a:r>
            <a:r>
              <a:rPr lang="zh-CN" altLang="en-US" sz="1700" dirty="0"/>
              <a:t> </a:t>
            </a:r>
            <a:r>
              <a:rPr lang="en-US" altLang="zh-CN" sz="1700" dirty="0"/>
              <a:t>visualization</a:t>
            </a:r>
          </a:p>
          <a:p>
            <a:r>
              <a:rPr lang="en-US" altLang="zh-CN" sz="1700" dirty="0" err="1"/>
              <a:t>Geopandas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Geospatial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processing</a:t>
            </a:r>
          </a:p>
          <a:p>
            <a:endParaRPr lang="en-US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C4B9E-C846-1495-355A-3EC764A10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7"/>
          <a:stretch/>
        </p:blipFill>
        <p:spPr>
          <a:xfrm>
            <a:off x="381002" y="1215482"/>
            <a:ext cx="6057898" cy="47185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9D1DB7-73A6-A79E-F513-B976A90AF783}"/>
              </a:ext>
            </a:extLst>
          </p:cNvPr>
          <p:cNvSpPr txBox="1">
            <a:spLocks/>
          </p:cNvSpPr>
          <p:nvPr/>
        </p:nvSpPr>
        <p:spPr>
          <a:xfrm>
            <a:off x="381000" y="6105643"/>
            <a:ext cx="6057899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600" i="1" dirty="0">
                <a:solidFill>
                  <a:schemeClr val="accent1"/>
                </a:solidFill>
              </a:rPr>
              <a:t>Spatial</a:t>
            </a:r>
            <a:r>
              <a:rPr lang="zh-CN" altLang="en-US" sz="1600" i="1" dirty="0">
                <a:solidFill>
                  <a:schemeClr val="accent1"/>
                </a:solidFill>
              </a:rPr>
              <a:t> </a:t>
            </a:r>
            <a:r>
              <a:rPr lang="en-US" altLang="zh-CN" sz="1600" i="1" dirty="0">
                <a:solidFill>
                  <a:schemeClr val="accent1"/>
                </a:solidFill>
              </a:rPr>
              <a:t>and</a:t>
            </a:r>
            <a:r>
              <a:rPr lang="zh-CN" altLang="en-US" sz="1600" i="1" dirty="0">
                <a:solidFill>
                  <a:schemeClr val="accent1"/>
                </a:solidFill>
              </a:rPr>
              <a:t> </a:t>
            </a:r>
            <a:r>
              <a:rPr lang="en-US" altLang="zh-CN" sz="1600" i="1" dirty="0">
                <a:solidFill>
                  <a:schemeClr val="accent1"/>
                </a:solidFill>
              </a:rPr>
              <a:t>mathematical</a:t>
            </a:r>
            <a:r>
              <a:rPr lang="zh-CN" altLang="en-US" sz="1600" i="1" dirty="0">
                <a:solidFill>
                  <a:schemeClr val="accent1"/>
                </a:solidFill>
              </a:rPr>
              <a:t> </a:t>
            </a:r>
            <a:r>
              <a:rPr lang="en-US" altLang="zh-CN" sz="1600" i="1" dirty="0">
                <a:solidFill>
                  <a:schemeClr val="accent1"/>
                </a:solidFill>
              </a:rPr>
              <a:t>model</a:t>
            </a:r>
            <a:r>
              <a:rPr lang="zh-CN" altLang="en-US" sz="1600" i="1" dirty="0">
                <a:solidFill>
                  <a:schemeClr val="accent1"/>
                </a:solidFill>
              </a:rPr>
              <a:t> </a:t>
            </a:r>
            <a:endParaRPr lang="en-CN" sz="1600" i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EBEF8-21AF-14E2-E00A-BEDA3126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68" y="4302891"/>
            <a:ext cx="1582388" cy="535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082BF-084A-4A40-594E-9235E6272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3" t="16380" r="6000" b="16380"/>
          <a:stretch/>
        </p:blipFill>
        <p:spPr>
          <a:xfrm>
            <a:off x="6772474" y="1523444"/>
            <a:ext cx="1582388" cy="487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A31FD-CFF6-DD54-0E3F-A5F2D6458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00" t="20293" r="13600" b="24539"/>
          <a:stretch/>
        </p:blipFill>
        <p:spPr>
          <a:xfrm>
            <a:off x="6756399" y="2359990"/>
            <a:ext cx="1582388" cy="571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B98DC-CD44-018F-2602-C8FAB7A03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77" r="8001"/>
          <a:stretch/>
        </p:blipFill>
        <p:spPr>
          <a:xfrm>
            <a:off x="6756398" y="5064204"/>
            <a:ext cx="1559457" cy="376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9F550-B9D8-1EFC-5F4C-9A2943A8B4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33" t="8704" r="13426" b="37815"/>
          <a:stretch/>
        </p:blipFill>
        <p:spPr>
          <a:xfrm>
            <a:off x="7065811" y="3359401"/>
            <a:ext cx="1096726" cy="8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E1C270-AB78-5D7F-064B-3AAD5FFC6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" r="2984" b="3720"/>
          <a:stretch/>
        </p:blipFill>
        <p:spPr>
          <a:xfrm>
            <a:off x="6629399" y="708102"/>
            <a:ext cx="5181600" cy="4310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2A87C-AA55-11D1-DCE0-8EA70EB6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4BEC-E47A-1F3D-5A01-2CDE962EE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6633250" cy="42256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dirty="0"/>
              <a:t>housing price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household</a:t>
            </a:r>
            <a:r>
              <a:rPr lang="zh-CN" altLang="en-US" dirty="0"/>
              <a:t> </a:t>
            </a:r>
            <a:r>
              <a:rPr lang="en-US" altLang="zh-CN" dirty="0"/>
              <a:t>income,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Bureau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POI</a:t>
            </a:r>
            <a:r>
              <a:rPr lang="en-US" dirty="0"/>
              <a:t> - 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  <a:r>
              <a:rPr lang="zh-CN" altLang="en-US" dirty="0"/>
              <a:t>       </a:t>
            </a:r>
            <a:r>
              <a:rPr lang="en-US" dirty="0"/>
              <a:t>API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lot,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- OSMX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Atlanta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Material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5761D-2C0A-355E-AC16-92463C0CB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23" y="4466476"/>
            <a:ext cx="1311277" cy="552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54B2B-EF01-048A-58A5-A317E8AFE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23" y="2400299"/>
            <a:ext cx="1127880" cy="454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4DF4C-4B26-C168-56A0-41067FA8A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33" t="8704" r="13426" b="25371"/>
          <a:stretch/>
        </p:blipFill>
        <p:spPr>
          <a:xfrm>
            <a:off x="6732077" y="4155720"/>
            <a:ext cx="1433148" cy="1290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BCEA56-98D4-3BB1-39D5-561966A63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032" y="3328311"/>
            <a:ext cx="1551203" cy="3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ED625-C5DB-DA3A-3D1C-0E750AAC0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"/>
          <a:stretch/>
        </p:blipFill>
        <p:spPr>
          <a:xfrm>
            <a:off x="7619318" y="1158375"/>
            <a:ext cx="4097937" cy="2291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DC1F8-15CF-5F3E-9813-8D8D41ED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898" y="3468083"/>
            <a:ext cx="4097936" cy="2448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8D7E4-94F0-0877-F656-FFB36104B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745" y="1158375"/>
            <a:ext cx="6725641" cy="47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ervice </a:t>
            </a:r>
            <a:r>
              <a:rPr lang="en-US" altLang="zh-CN" dirty="0"/>
              <a:t>A</a:t>
            </a:r>
            <a:r>
              <a:rPr lang="en-US" dirty="0"/>
              <a:t>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88E0-3EED-ECF4-1796-DCFCFE6D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043492"/>
            <a:ext cx="7772400" cy="54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3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88E0-3EED-ECF4-1796-DCFCFE6D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0999" y="1142323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Metalheads</a:t>
            </a:r>
            <a:r>
              <a:rPr lang="zh-CN" altLang="en-US" dirty="0"/>
              <a:t> </a:t>
            </a:r>
            <a:r>
              <a:rPr lang="en-US" altLang="zh-CN" dirty="0"/>
              <a:t>are people who enjoy metal music and regularly attend metal music venues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consumers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Largely</a:t>
            </a:r>
            <a:r>
              <a:rPr lang="zh-CN" altLang="en-US" dirty="0"/>
              <a:t> </a:t>
            </a:r>
            <a:r>
              <a:rPr lang="en-US" altLang="zh-CN" dirty="0"/>
              <a:t>white, cis-gendered, and male.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Age:</a:t>
            </a:r>
            <a:r>
              <a:rPr lang="zh-CN" altLang="en-US" dirty="0"/>
              <a:t> </a:t>
            </a:r>
            <a:r>
              <a:rPr lang="en-US" altLang="zh-CN" dirty="0"/>
              <a:t>Majority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18-34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 in North America and Northern Europe.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metalheads?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5D1A70-DB9F-1656-3503-DA7412448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631856"/>
              </p:ext>
            </p:extLst>
          </p:nvPr>
        </p:nvGraphicFramePr>
        <p:xfrm>
          <a:off x="380999" y="3328310"/>
          <a:ext cx="3991087" cy="2945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685083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11159</TotalTime>
  <Words>532</Words>
  <Application>Microsoft Macintosh PowerPoint</Application>
  <PresentationFormat>Widescreen</PresentationFormat>
  <Paragraphs>100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Roboto</vt:lpstr>
      <vt:lpstr>Arial</vt:lpstr>
      <vt:lpstr>Calibri</vt:lpstr>
      <vt:lpstr>Title Page</vt:lpstr>
      <vt:lpstr>Dividers</vt:lpstr>
      <vt:lpstr>Content Page</vt:lpstr>
      <vt:lpstr>Which Neighborhood in Atlanta is Best for a Metal Music Venue Business?   Considering Transportation, Demographic, and Urban Planning Factors</vt:lpstr>
      <vt:lpstr>Index</vt:lpstr>
      <vt:lpstr>Topic and Objectives</vt:lpstr>
      <vt:lpstr>Method &amp; Tools</vt:lpstr>
      <vt:lpstr>Data</vt:lpstr>
      <vt:lpstr>Competitor Analysis: Existing Music Venue</vt:lpstr>
      <vt:lpstr>Transport Analysis: Existing Music Venue Service Area</vt:lpstr>
      <vt:lpstr>Transport Analysis: Parking Lots Distribution</vt:lpstr>
      <vt:lpstr>Demographic Analysis – Who are metalheads?</vt:lpstr>
      <vt:lpstr>Demographic Analysis – Census Statistics</vt:lpstr>
      <vt:lpstr>Demographic Analysis – Census Statistics</vt:lpstr>
      <vt:lpstr>Demographic Analysis – Census Statistics</vt:lpstr>
      <vt:lpstr>Integrate Transport and Demographic Factors</vt:lpstr>
      <vt:lpstr>Restrictions: Zoning</vt:lpstr>
      <vt:lpstr>Restrictions: Parking</vt:lpstr>
      <vt:lpstr>Integration and Final Selection</vt:lpstr>
      <vt:lpstr>Conclusion and Discussion</vt:lpstr>
      <vt:lpstr>Reference</vt:lpstr>
      <vt:lpstr>Thank you Open to comments and suggestions!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Liu, Tingyu</cp:lastModifiedBy>
  <cp:revision>42</cp:revision>
  <dcterms:created xsi:type="dcterms:W3CDTF">2022-08-24T13:02:54Z</dcterms:created>
  <dcterms:modified xsi:type="dcterms:W3CDTF">2023-11-26T00:24:07Z</dcterms:modified>
</cp:coreProperties>
</file>